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24"/>
  </p:notesMasterIdLst>
  <p:handoutMasterIdLst>
    <p:handoutMasterId r:id="rId25"/>
  </p:handoutMasterIdLst>
  <p:sldIdLst>
    <p:sldId id="261" r:id="rId2"/>
    <p:sldId id="259" r:id="rId3"/>
    <p:sldId id="273" r:id="rId4"/>
    <p:sldId id="275" r:id="rId5"/>
    <p:sldId id="276" r:id="rId6"/>
    <p:sldId id="277" r:id="rId7"/>
    <p:sldId id="283" r:id="rId8"/>
    <p:sldId id="284" r:id="rId9"/>
    <p:sldId id="279" r:id="rId10"/>
    <p:sldId id="280" r:id="rId11"/>
    <p:sldId id="285" r:id="rId12"/>
    <p:sldId id="286" r:id="rId13"/>
    <p:sldId id="288" r:id="rId14"/>
    <p:sldId id="287" r:id="rId15"/>
    <p:sldId id="289" r:id="rId16"/>
    <p:sldId id="291" r:id="rId17"/>
    <p:sldId id="281" r:id="rId18"/>
    <p:sldId id="290" r:id="rId19"/>
    <p:sldId id="292" r:id="rId20"/>
    <p:sldId id="278" r:id="rId21"/>
    <p:sldId id="293" r:id="rId22"/>
    <p:sldId id="28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5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BDBDBD"/>
    <a:srgbClr val="A7A7A7"/>
    <a:srgbClr val="8ED8F8"/>
    <a:srgbClr val="BCBAD6"/>
    <a:srgbClr val="D80B8C"/>
    <a:srgbClr val="E384B6"/>
    <a:srgbClr val="808080"/>
    <a:srgbClr val="65609B"/>
    <a:srgbClr val="B5D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9" autoAdjust="0"/>
    <p:restoredTop sz="96197"/>
  </p:normalViewPr>
  <p:slideViewPr>
    <p:cSldViewPr snapToGrid="0" snapToObjects="1">
      <p:cViewPr varScale="1">
        <p:scale>
          <a:sx n="153" d="100"/>
          <a:sy n="153" d="100"/>
        </p:scale>
        <p:origin x="176" y="656"/>
      </p:cViewPr>
      <p:guideLst>
        <p:guide orient="horz" pos="2495"/>
        <p:guide pos="52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35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5/4/23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37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5/4/23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5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30000" dirty="0"/>
              <a:t>125</a:t>
            </a:r>
            <a:r>
              <a:rPr lang="en-US" sz="1200" dirty="0"/>
              <a:t>I-fibrinogen test: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7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30000" dirty="0"/>
              <a:t>125</a:t>
            </a:r>
            <a:r>
              <a:rPr lang="en-US" sz="1200" dirty="0"/>
              <a:t>I-fibrinogen test: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9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7" y="0"/>
            <a:ext cx="92903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6486"/>
            <a:ext cx="5776975" cy="1611476"/>
          </a:xfrm>
        </p:spPr>
        <p:txBody>
          <a:bodyPr anchor="t">
            <a:normAutofit/>
          </a:bodyPr>
          <a:lstStyle>
            <a:lvl1pPr algn="l">
              <a:lnSpc>
                <a:spcPts val="3600"/>
              </a:lnSpc>
              <a:defRPr sz="3375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0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025"/>
              </a:lnSpc>
              <a:buNone/>
              <a:defRPr sz="17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75CD8-EF72-FE4A-B3BE-44F9FC08C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712" y="3615744"/>
            <a:ext cx="816808" cy="12295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5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marL="260604" indent="-260604">
              <a:lnSpc>
                <a:spcPts val="1725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E928D-DE5F-6341-99DF-FD2382787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520440" cy="3394472"/>
          </a:xfrm>
        </p:spPr>
        <p:txBody>
          <a:bodyPr>
            <a:noAutofit/>
          </a:bodyPr>
          <a:lstStyle>
            <a:lvl1pPr marL="0" indent="0">
              <a:lnSpc>
                <a:spcPts val="1725"/>
              </a:lnSpc>
              <a:spcBef>
                <a:spcPts val="0"/>
              </a:spcBef>
              <a:buNone/>
              <a:defRPr sz="1275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65776" y="1200151"/>
            <a:ext cx="3520440" cy="3394472"/>
          </a:xfr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spcBef>
                <a:spcPts val="0"/>
              </a:spcBef>
              <a:buNone/>
              <a:defRPr sz="10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E412D-61EC-A14F-B4D5-9D2D971C4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520440" cy="3394472"/>
          </a:xfrm>
        </p:spPr>
        <p:txBody>
          <a:bodyPr>
            <a:noAutofit/>
          </a:bodyPr>
          <a:lstStyle>
            <a:lvl1pPr marL="0" marR="0" indent="0" algn="l" defTabSz="3429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Lucida Grande"/>
              <a:buNone/>
              <a:tabLst/>
              <a:defRPr sz="105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65776" y="1200151"/>
            <a:ext cx="3520440" cy="3394472"/>
          </a:xfr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spcBef>
                <a:spcPts val="0"/>
              </a:spcBef>
              <a:buNone/>
              <a:defRPr sz="105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D134C4-CF8B-1B4E-868D-6852181A9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028699"/>
            <a:ext cx="8229600" cy="36004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1DD04F-A58E-0C46-BD0C-07A67AA79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57200" y="1435101"/>
            <a:ext cx="8229600" cy="319404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877825"/>
            <a:ext cx="8229600" cy="557276"/>
          </a:xfr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D9162A-FBEB-A942-ADD9-344F2FA09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988820"/>
            <a:ext cx="3520440" cy="2362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1" y="877824"/>
            <a:ext cx="3521075" cy="1148954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065776" y="1988820"/>
            <a:ext cx="3520440" cy="2362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65777" y="857250"/>
            <a:ext cx="3521075" cy="1148954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60EE92-59E1-274A-8C39-F98C61423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0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6486"/>
            <a:ext cx="5776975" cy="1611476"/>
          </a:xfrm>
        </p:spPr>
        <p:txBody>
          <a:bodyPr anchor="t">
            <a:normAutofit/>
          </a:bodyPr>
          <a:lstStyle>
            <a:lvl1pPr algn="l">
              <a:lnSpc>
                <a:spcPts val="3600"/>
              </a:lnSpc>
              <a:defRPr sz="3375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0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025"/>
              </a:lnSpc>
              <a:buNone/>
              <a:defRPr sz="17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75CD8-EF72-FE4A-B3BE-44F9FC08C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712" y="3615744"/>
            <a:ext cx="816808" cy="12295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0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6486"/>
            <a:ext cx="5776975" cy="1611476"/>
          </a:xfrm>
        </p:spPr>
        <p:txBody>
          <a:bodyPr anchor="t">
            <a:normAutofit/>
          </a:bodyPr>
          <a:lstStyle>
            <a:lvl1pPr algn="l">
              <a:lnSpc>
                <a:spcPts val="3600"/>
              </a:lnSpc>
              <a:defRPr sz="3375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0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025"/>
              </a:lnSpc>
              <a:buNone/>
              <a:defRPr sz="1725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75CD8-EF72-FE4A-B3BE-44F9FC08C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712" y="3615744"/>
            <a:ext cx="816808" cy="12295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Powerpoint_Opt1-5.jpg"/>
          <p:cNvPicPr>
            <a:picLocks noChangeAspect="1"/>
          </p:cNvPicPr>
          <p:nvPr userDrawn="1"/>
        </p:nvPicPr>
        <p:blipFill rotWithShape="1">
          <a:blip r:embed="rId2"/>
          <a:srcRect r="981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63107"/>
            <a:ext cx="7772400" cy="2025080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375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0A198-6888-F548-AC25-D27FE505F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63107"/>
            <a:ext cx="7772400" cy="2025080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375" b="1" cap="none">
                <a:solidFill>
                  <a:srgbClr val="00AEE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3C53B5-8603-724C-84BF-A302DC9D1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59FABB-F72F-0448-87B6-3441F362A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7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120189"/>
            <a:ext cx="8229600" cy="351620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100000"/>
              <a:buFont typeface="+mj-lt"/>
              <a:buAutoNum type="arabicPeriod"/>
              <a:defRPr sz="1725">
                <a:solidFill>
                  <a:schemeClr val="bg1"/>
                </a:solidFill>
              </a:defRPr>
            </a:lvl1pPr>
            <a:lvl2pPr marL="6000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9429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MS_Powerpoint_Opt1-5.jpg">
            <a:extLst>
              <a:ext uri="{FF2B5EF4-FFF2-40B4-BE49-F238E27FC236}">
                <a16:creationId xmlns:a16="http://schemas.microsoft.com/office/drawing/2014/main" id="{064A5FB4-15AF-D34E-B8F8-4F87E2C48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614"/>
          <a:stretch/>
        </p:blipFill>
        <p:spPr>
          <a:xfrm>
            <a:off x="-1088335" y="0"/>
            <a:ext cx="1023233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DD8C06-D9D6-174C-AD56-BDCF9953C7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3C53B5-8603-724C-84BF-A302DC9D1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7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120189"/>
            <a:ext cx="8229600" cy="351620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100000"/>
              <a:buFont typeface="+mj-lt"/>
              <a:buAutoNum type="arabicPeriod"/>
              <a:defRPr sz="17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9429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E92B5-FFED-094E-AC29-74204DB12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4836"/>
            <a:ext cx="8229600" cy="3147939"/>
          </a:xfrm>
        </p:spPr>
        <p:txBody>
          <a:bodyPr anchor="t">
            <a:normAutofit/>
          </a:bodyPr>
          <a:lstStyle>
            <a:lvl1pPr marL="0" indent="0">
              <a:lnSpc>
                <a:spcPts val="3900"/>
              </a:lnSpc>
              <a:buNone/>
              <a:defRPr sz="3825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DAC288-6A69-694F-AEEF-A7FAC385D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4836"/>
            <a:ext cx="8229600" cy="3147939"/>
          </a:xfrm>
        </p:spPr>
        <p:txBody>
          <a:bodyPr anchor="t">
            <a:normAutofit/>
          </a:bodyPr>
          <a:lstStyle>
            <a:lvl1pPr marL="0" indent="0">
              <a:lnSpc>
                <a:spcPts val="3150"/>
              </a:lnSpc>
              <a:buNone/>
              <a:defRPr sz="2700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9BAE22-E8EB-394C-9EEC-E96140120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7073"/>
            <a:ext cx="8229600" cy="468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Mount Sinai / Presentation Name /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3" r:id="rId2"/>
    <p:sldLayoutId id="2147483714" r:id="rId3"/>
    <p:sldLayoutId id="2147483708" r:id="rId4"/>
    <p:sldLayoutId id="2147483716" r:id="rId5"/>
    <p:sldLayoutId id="2147483712" r:id="rId6"/>
    <p:sldLayoutId id="2147483717" r:id="rId7"/>
    <p:sldLayoutId id="2147483711" r:id="rId8"/>
    <p:sldLayoutId id="2147483718" r:id="rId9"/>
    <p:sldLayoutId id="2147483707" r:id="rId10"/>
    <p:sldLayoutId id="2147483719" r:id="rId11"/>
    <p:sldLayoutId id="2147483720" r:id="rId12"/>
    <p:sldLayoutId id="2147483721" r:id="rId13"/>
    <p:sldLayoutId id="2147483723" r:id="rId14"/>
    <p:sldLayoutId id="2147483722" r:id="rId15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5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192024" indent="-260604" algn="l" defTabSz="342900" rtl="0" eaLnBrk="1" latinLnBrk="0" hangingPunct="1">
        <a:spcBef>
          <a:spcPct val="20000"/>
        </a:spcBef>
        <a:buSzPct val="70000"/>
        <a:buFont typeface="Lucida Grande"/>
        <a:buChar char="▶"/>
        <a:defRPr sz="13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7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63" y="1267555"/>
            <a:ext cx="6701589" cy="1611476"/>
          </a:xfrm>
        </p:spPr>
        <p:txBody>
          <a:bodyPr/>
          <a:lstStyle/>
          <a:p>
            <a:r>
              <a:rPr lang="en-US" dirty="0"/>
              <a:t>Journal Club:</a:t>
            </a:r>
            <a:br>
              <a:rPr lang="en-US" dirty="0"/>
            </a:br>
            <a:r>
              <a:rPr lang="en-US" dirty="0"/>
              <a:t>DVT/PE Prophylaxis in Surgical and Trauma Patients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663" y="2970369"/>
            <a:ext cx="4681000" cy="1343981"/>
          </a:xfrm>
        </p:spPr>
        <p:txBody>
          <a:bodyPr/>
          <a:lstStyle/>
          <a:p>
            <a:r>
              <a:rPr lang="en-US" dirty="0"/>
              <a:t>May 5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r>
              <a:rPr lang="en-US" dirty="0"/>
              <a:t>Caroline Kim-</a:t>
            </a:r>
            <a:r>
              <a:rPr lang="en-US" dirty="0" err="1"/>
              <a:t>Kiselak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Strengths/Weaknesses of This Study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Strengths</a:t>
            </a:r>
          </a:p>
          <a:p>
            <a:pPr lvl="1"/>
            <a:r>
              <a:rPr lang="en-US" sz="1800" dirty="0"/>
              <a:t>Well-designed, randomized trial that is appropriately powered and performed at multiple centers in different countries</a:t>
            </a:r>
          </a:p>
          <a:p>
            <a:r>
              <a:rPr lang="en-US" sz="1800" dirty="0"/>
              <a:t>Weaknesses</a:t>
            </a:r>
          </a:p>
          <a:p>
            <a:pPr lvl="1"/>
            <a:r>
              <a:rPr lang="en-US" sz="1800" dirty="0"/>
              <a:t>PEs are rare events</a:t>
            </a:r>
          </a:p>
          <a:p>
            <a:pPr lvl="1"/>
            <a:r>
              <a:rPr lang="en-US" sz="1800" dirty="0"/>
              <a:t>Limited sensitivity in detecting DVTs and PEs</a:t>
            </a:r>
          </a:p>
          <a:p>
            <a:pPr lvl="1"/>
            <a:r>
              <a:rPr lang="en-US" sz="1800" dirty="0"/>
              <a:t>Only ~2/3s of mortalities in each group had autopsy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More modern metanalysis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Mismetti</a:t>
            </a:r>
            <a:r>
              <a:rPr lang="en-US" sz="1800" dirty="0"/>
              <a:t> et al. (Br. J Surg 2001)</a:t>
            </a:r>
          </a:p>
          <a:p>
            <a:pPr lvl="1"/>
            <a:r>
              <a:rPr lang="en-US" sz="1800" dirty="0"/>
              <a:t>LMWH vs placebo: 8 RCTs, ~5000 general/</a:t>
            </a:r>
            <a:r>
              <a:rPr lang="en-US" sz="1800" dirty="0" err="1"/>
              <a:t>abd</a:t>
            </a:r>
            <a:r>
              <a:rPr lang="en-US" sz="1800" dirty="0"/>
              <a:t> surgery patients </a:t>
            </a:r>
          </a:p>
          <a:p>
            <a:pPr lvl="2"/>
            <a:r>
              <a:rPr lang="en-US" sz="1800" dirty="0"/>
              <a:t>LMWH prophylaxis reduced risk of </a:t>
            </a:r>
          </a:p>
          <a:p>
            <a:pPr lvl="3"/>
            <a:r>
              <a:rPr lang="en-US" sz="1800" dirty="0"/>
              <a:t>symptomatic VTE by 70% (14% -&gt; 4%),</a:t>
            </a:r>
          </a:p>
          <a:p>
            <a:pPr lvl="3"/>
            <a:r>
              <a:rPr lang="en-US" sz="1800" dirty="0"/>
              <a:t>PE by 75% (0.5% -&gt;0.125%)</a:t>
            </a:r>
          </a:p>
          <a:p>
            <a:pPr lvl="2"/>
            <a:r>
              <a:rPr lang="en-US" sz="1800" dirty="0"/>
              <a:t>2x risk of major bleeding (2.8%) and wound hematomas (10.3%)</a:t>
            </a:r>
          </a:p>
          <a:p>
            <a:pPr lvl="1"/>
            <a:r>
              <a:rPr lang="en-US" sz="1800" dirty="0"/>
              <a:t>LMWH vs UFH: 51 RCTs, 48,624 patients</a:t>
            </a:r>
          </a:p>
          <a:p>
            <a:pPr lvl="2"/>
            <a:r>
              <a:rPr lang="en-US" sz="1800" dirty="0"/>
              <a:t> No difference in DVT (5%) or PE risk (0.4%)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7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A5B35-A6EB-8F5D-2072-4B32C96E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A9B91D-9F59-EE6C-D11F-B1401CD0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4" y="1646097"/>
            <a:ext cx="8660532" cy="1383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09B0C4-0937-4C25-2225-0B70D5C64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631421"/>
            <a:ext cx="3733800" cy="83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8F7A3-824E-3372-BF6A-77CDBDD34EBF}"/>
              </a:ext>
            </a:extLst>
          </p:cNvPr>
          <p:cNvSpPr txBox="1"/>
          <p:nvPr/>
        </p:nvSpPr>
        <p:spPr>
          <a:xfrm>
            <a:off x="3880945" y="3206546"/>
            <a:ext cx="13821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Sept 5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193613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8369"/>
            <a:ext cx="8229600" cy="468878"/>
          </a:xfrm>
        </p:spPr>
        <p:txBody>
          <a:bodyPr>
            <a:noAutofit/>
          </a:bodyPr>
          <a:lstStyle/>
          <a:p>
            <a:r>
              <a:rPr lang="en-US" sz="2500" dirty="0"/>
              <a:t>VTE and PE in Trauma Patients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077" y="3557394"/>
            <a:ext cx="8229600" cy="939046"/>
          </a:xfrm>
        </p:spPr>
        <p:txBody>
          <a:bodyPr>
            <a:normAutofit/>
          </a:bodyPr>
          <a:lstStyle/>
          <a:p>
            <a:r>
              <a:rPr lang="en-US" sz="1800" dirty="0"/>
              <a:t>PEs found in 2-22% of trauma patients</a:t>
            </a:r>
          </a:p>
          <a:p>
            <a:pPr lvl="1"/>
            <a:r>
              <a:rPr lang="en-US" sz="1800" dirty="0"/>
              <a:t>Fatal PEs is the 3</a:t>
            </a:r>
            <a:r>
              <a:rPr lang="en-US" sz="1800" baseline="30000" dirty="0"/>
              <a:t>rd</a:t>
            </a:r>
            <a:r>
              <a:rPr lang="en-US" sz="1800" dirty="0"/>
              <a:t> most common cause of death in these patients</a:t>
            </a:r>
          </a:p>
          <a:p>
            <a:r>
              <a:rPr lang="en-US" sz="1800" dirty="0"/>
              <a:t>Many unable to tolerate SCDs 2/2 leg fractures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Virchow's triad - Wikipedia">
            <a:extLst>
              <a:ext uri="{FF2B5EF4-FFF2-40B4-BE49-F238E27FC236}">
                <a16:creationId xmlns:a16="http://schemas.microsoft.com/office/drawing/2014/main" id="{A4482961-7C2B-8580-F48F-6BD392CD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591959"/>
            <a:ext cx="4330700" cy="28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27F06-5C19-DE14-8606-2827082311D6}"/>
              </a:ext>
            </a:extLst>
          </p:cNvPr>
          <p:cNvSpPr/>
          <p:nvPr/>
        </p:nvSpPr>
        <p:spPr>
          <a:xfrm>
            <a:off x="4007655" y="764750"/>
            <a:ext cx="1110445" cy="559154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F6F86-140A-58B3-32A9-FFC25C7B4156}"/>
              </a:ext>
            </a:extLst>
          </p:cNvPr>
          <p:cNvSpPr/>
          <p:nvPr/>
        </p:nvSpPr>
        <p:spPr>
          <a:xfrm>
            <a:off x="3118655" y="2667150"/>
            <a:ext cx="1110445" cy="501381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AC8EC-48C7-ED83-1E2A-2F98A35BAD91}"/>
              </a:ext>
            </a:extLst>
          </p:cNvPr>
          <p:cNvSpPr txBox="1"/>
          <p:nvPr/>
        </p:nvSpPr>
        <p:spPr>
          <a:xfrm>
            <a:off x="6159500" y="2886461"/>
            <a:ext cx="78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4210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6236"/>
            <a:ext cx="8229600" cy="468878"/>
          </a:xfrm>
        </p:spPr>
        <p:txBody>
          <a:bodyPr>
            <a:noAutofit/>
          </a:bodyPr>
          <a:lstStyle/>
          <a:p>
            <a:r>
              <a:rPr lang="en-US" sz="2500" dirty="0"/>
              <a:t>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02478"/>
            <a:ext cx="8229600" cy="3764786"/>
          </a:xfrm>
        </p:spPr>
        <p:txBody>
          <a:bodyPr>
            <a:normAutofit/>
          </a:bodyPr>
          <a:lstStyle/>
          <a:p>
            <a:r>
              <a:rPr lang="en-US" sz="1800" dirty="0"/>
              <a:t>Double blind RCT from 1992-1993 at Sunnybrook Health Science Centre (largest Canadian level 1 trauma hospital), n=265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Exclusion criteria: ISS ≤9, +intracranial bleed, expected survival or hospitalization time &lt;1 week, uncontrolled bleeding &gt;36hrs, DIC, renal failure (Cr&gt;3.4), pregnant, unable to undergo venography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Treatment: </a:t>
            </a:r>
            <a:r>
              <a:rPr lang="en-US" sz="1800" b="1" dirty="0"/>
              <a:t>5000U SQH BID vs 30mg </a:t>
            </a:r>
            <a:r>
              <a:rPr lang="en-US" sz="1800" b="1" dirty="0" err="1"/>
              <a:t>Lovenox</a:t>
            </a:r>
            <a:r>
              <a:rPr lang="en-US" sz="1800" b="1" dirty="0"/>
              <a:t> BID, starting at 36 </a:t>
            </a:r>
            <a:r>
              <a:rPr lang="en-US" sz="1800" b="1" dirty="0" err="1"/>
              <a:t>hrs</a:t>
            </a:r>
            <a:r>
              <a:rPr lang="en-US" sz="1800" b="1" dirty="0"/>
              <a:t> </a:t>
            </a:r>
            <a:r>
              <a:rPr lang="en-US" sz="1800" dirty="0"/>
              <a:t>after injury up to 2 weeks, </a:t>
            </a:r>
            <a:r>
              <a:rPr lang="en-US" sz="1800" b="1" dirty="0"/>
              <a:t>no SCDs</a:t>
            </a:r>
          </a:p>
          <a:p>
            <a:pPr lvl="1"/>
            <a:r>
              <a:rPr lang="en-US" sz="1800" dirty="0"/>
              <a:t>Single dose held if going to OR, restarted postop</a:t>
            </a:r>
          </a:p>
          <a:p>
            <a:r>
              <a:rPr lang="en-US" sz="1800" dirty="0"/>
              <a:t>Evaluation: LE venography between day 10-14, or just before dc</a:t>
            </a:r>
          </a:p>
          <a:p>
            <a:pPr lvl="1"/>
            <a:r>
              <a:rPr lang="en-US" sz="1800" dirty="0"/>
              <a:t>V/Q scan/pulmonary angiography if PE suspected</a:t>
            </a:r>
          </a:p>
          <a:p>
            <a:r>
              <a:rPr lang="en-US" sz="1800" dirty="0"/>
              <a:t>Primary endpoint: DVT and PE rate by contrast venography</a:t>
            </a:r>
          </a:p>
          <a:p>
            <a:r>
              <a:rPr lang="en-US" sz="1800" dirty="0"/>
              <a:t>Additional endpoints: bleeding (↓ Hgb ≥2, ≥2U PRBCs, RP/intracranial bleeding, OR to control bleeding)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6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348984-B6BA-5F4A-8F14-B818B98F6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156958"/>
            <a:ext cx="3242982" cy="4656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A5109B-3DD4-ACF5-4829-14B95A0C41AB}"/>
              </a:ext>
            </a:extLst>
          </p:cNvPr>
          <p:cNvSpPr txBox="1"/>
          <p:nvPr/>
        </p:nvSpPr>
        <p:spPr>
          <a:xfrm>
            <a:off x="5025962" y="1689437"/>
            <a:ext cx="362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Majority are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blunt injuries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243D63-0E67-B844-36FD-F7B35D61D381}"/>
              </a:ext>
            </a:extLst>
          </p:cNvPr>
          <p:cNvSpPr/>
          <p:nvPr/>
        </p:nvSpPr>
        <p:spPr>
          <a:xfrm>
            <a:off x="1454955" y="1536346"/>
            <a:ext cx="3240309" cy="675514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8B7BEE-EA3C-B2C8-4B4C-CABBDF539AD2}"/>
              </a:ext>
            </a:extLst>
          </p:cNvPr>
          <p:cNvSpPr/>
          <p:nvPr/>
        </p:nvSpPr>
        <p:spPr>
          <a:xfrm>
            <a:off x="1454955" y="2211860"/>
            <a:ext cx="3240309" cy="577678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DA8D12-E273-D34D-1F62-63182AA9F3A3}"/>
              </a:ext>
            </a:extLst>
          </p:cNvPr>
          <p:cNvSpPr/>
          <p:nvPr/>
        </p:nvSpPr>
        <p:spPr>
          <a:xfrm>
            <a:off x="1452282" y="3524596"/>
            <a:ext cx="3240309" cy="149629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632" y="157346"/>
            <a:ext cx="8229600" cy="468878"/>
          </a:xfrm>
        </p:spPr>
        <p:txBody>
          <a:bodyPr>
            <a:noAutofit/>
          </a:bodyPr>
          <a:lstStyle/>
          <a:p>
            <a:r>
              <a:rPr lang="en-US" sz="2500" dirty="0"/>
              <a:t>Ascending venography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2627" y="814350"/>
            <a:ext cx="4613189" cy="3764786"/>
          </a:xfrm>
        </p:spPr>
        <p:txBody>
          <a:bodyPr>
            <a:normAutofit/>
          </a:bodyPr>
          <a:lstStyle/>
          <a:p>
            <a:r>
              <a:rPr lang="en-US" sz="1800" dirty="0"/>
              <a:t>Contrast injected into superficial vein on dorsal foot as patient in steep reverse T</a:t>
            </a:r>
          </a:p>
          <a:p>
            <a:r>
              <a:rPr lang="en-US" sz="1800" dirty="0"/>
              <a:t>Table tilted flat and </a:t>
            </a:r>
            <a:r>
              <a:rPr lang="en-US" sz="1800" dirty="0" err="1"/>
              <a:t>fluoro</a:t>
            </a:r>
            <a:r>
              <a:rPr lang="en-US" sz="1800" dirty="0"/>
              <a:t> used to identify veins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2DAB455A-23CF-2347-7A9A-76697DD4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4350"/>
            <a:ext cx="1966782" cy="39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F19AEB4C-C295-79CC-056F-3326AB4D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42" y="1848977"/>
            <a:ext cx="2626158" cy="30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4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634"/>
            <a:ext cx="8229600" cy="468878"/>
          </a:xfrm>
        </p:spPr>
        <p:txBody>
          <a:bodyPr>
            <a:noAutofit/>
          </a:bodyPr>
          <a:lstStyle/>
          <a:p>
            <a:r>
              <a:rPr lang="en-US" sz="2500" dirty="0"/>
              <a:t>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94670" y="742788"/>
            <a:ext cx="5449330" cy="2449661"/>
          </a:xfrm>
        </p:spPr>
        <p:txBody>
          <a:bodyPr>
            <a:normAutofit/>
          </a:bodyPr>
          <a:lstStyle/>
          <a:p>
            <a:r>
              <a:rPr lang="en-US" sz="1800" b="1" dirty="0"/>
              <a:t>DVT rates: 44.1% in SQH group, 31% in LVX group (!)</a:t>
            </a:r>
          </a:p>
          <a:p>
            <a:pPr lvl="1"/>
            <a:r>
              <a:rPr lang="en-US" sz="1650" dirty="0"/>
              <a:t>30% RRR with LVX (95% CI 4-50%, p= 0.014)</a:t>
            </a:r>
          </a:p>
          <a:p>
            <a:r>
              <a:rPr lang="en-US" sz="1800" dirty="0"/>
              <a:t>Increased rate of proximal LE DVT higher in SQH group (15% vs 6%)</a:t>
            </a:r>
          </a:p>
          <a:p>
            <a:r>
              <a:rPr lang="en-US" sz="1800" dirty="0"/>
              <a:t>Low bleeding risk with either treatment:</a:t>
            </a:r>
          </a:p>
          <a:p>
            <a:pPr lvl="1"/>
            <a:r>
              <a:rPr lang="en-US" sz="1650" dirty="0"/>
              <a:t>1.7% of all patients had major bleeding event (ns)</a:t>
            </a:r>
          </a:p>
          <a:p>
            <a:r>
              <a:rPr lang="en-US" sz="1800" dirty="0"/>
              <a:t>No fatal PEs, only 1x PE in LVX group</a:t>
            </a:r>
          </a:p>
          <a:p>
            <a:pPr lvl="1"/>
            <a:endParaRPr lang="en-US" sz="16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9094B-EA85-DE78-CD26-9163BA7A6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11" y="561512"/>
            <a:ext cx="3418551" cy="28756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6549BD-CC89-CB13-DD35-3521F8B240DB}"/>
              </a:ext>
            </a:extLst>
          </p:cNvPr>
          <p:cNvSpPr/>
          <p:nvPr/>
        </p:nvSpPr>
        <p:spPr>
          <a:xfrm>
            <a:off x="188611" y="2372497"/>
            <a:ext cx="3418551" cy="395417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9E5D7-5562-9943-18F5-4C7B0E65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965" y="3000894"/>
            <a:ext cx="3624469" cy="19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5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Take home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Patients undergoing non-ortho surgeries</a:t>
            </a:r>
          </a:p>
          <a:p>
            <a:pPr lvl="1"/>
            <a:r>
              <a:rPr lang="en-US" sz="1650" dirty="0"/>
              <a:t>Either LD SQH or LVX effective at preventing DVTs and PEs</a:t>
            </a:r>
          </a:p>
          <a:p>
            <a:r>
              <a:rPr lang="en-US" sz="1800" dirty="0"/>
              <a:t>In trauma patients: </a:t>
            </a:r>
          </a:p>
          <a:p>
            <a:pPr lvl="1"/>
            <a:r>
              <a:rPr lang="en-US" sz="1650" dirty="0"/>
              <a:t>30mg BID </a:t>
            </a:r>
            <a:r>
              <a:rPr lang="en-US" sz="1650" dirty="0" err="1"/>
              <a:t>lovenox</a:t>
            </a:r>
            <a:r>
              <a:rPr lang="en-US" sz="1650" dirty="0"/>
              <a:t> is more effective vs SQH at preventing DVTs, but DVT risk still high</a:t>
            </a:r>
          </a:p>
          <a:p>
            <a:pPr lvl="1"/>
            <a:r>
              <a:rPr lang="en-US" sz="1650" dirty="0"/>
              <a:t>Can start within 36 hours of injury</a:t>
            </a:r>
          </a:p>
          <a:p>
            <a:pPr lvl="1"/>
            <a:r>
              <a:rPr lang="en-US" sz="1650" dirty="0"/>
              <a:t>Risk of major bleeding with </a:t>
            </a:r>
            <a:r>
              <a:rPr lang="en-US" sz="1650" dirty="0" err="1"/>
              <a:t>ppx</a:t>
            </a:r>
            <a:r>
              <a:rPr lang="en-US" sz="1650" dirty="0"/>
              <a:t> AC low</a:t>
            </a:r>
          </a:p>
          <a:p>
            <a:pPr lvl="1"/>
            <a:r>
              <a:rPr lang="en-US" sz="1650" dirty="0"/>
              <a:t>No need to hold AC for additional surgical procedures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8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D6566-EF74-D033-AB68-C4E16A77D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50" y="264694"/>
            <a:ext cx="6248099" cy="46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60D66-A899-3895-8BE2-AC71AB967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6" t="-4372" r="2224" b="8196"/>
          <a:stretch/>
        </p:blipFill>
        <p:spPr>
          <a:xfrm>
            <a:off x="1888066" y="812800"/>
            <a:ext cx="5367867" cy="74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3EFDE-C677-B1BF-CD68-8EEBB7EC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51" y="2005736"/>
            <a:ext cx="5812895" cy="1788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5735" y="140202"/>
            <a:ext cx="8229600" cy="468878"/>
          </a:xfrm>
        </p:spPr>
        <p:txBody>
          <a:bodyPr>
            <a:noAutofit/>
          </a:bodyPr>
          <a:lstStyle/>
          <a:p>
            <a:r>
              <a:rPr lang="en-US" sz="2500" dirty="0"/>
              <a:t>Modified </a:t>
            </a:r>
            <a:r>
              <a:rPr lang="en-US" sz="2500" dirty="0" err="1"/>
              <a:t>Caprini</a:t>
            </a:r>
            <a:r>
              <a:rPr lang="en-US" sz="2500" dirty="0"/>
              <a:t> Score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686" y="874514"/>
            <a:ext cx="4487333" cy="3394472"/>
          </a:xfrm>
        </p:spPr>
        <p:txBody>
          <a:bodyPr>
            <a:normAutofit/>
          </a:bodyPr>
          <a:lstStyle/>
          <a:p>
            <a:r>
              <a:rPr lang="en-US" sz="1800" dirty="0"/>
              <a:t>MC model to predict perioperative VTE risk</a:t>
            </a:r>
          </a:p>
          <a:p>
            <a:r>
              <a:rPr lang="en-US" sz="1800" dirty="0"/>
              <a:t>Validated in patients undergoing general surgery (breast, endocrine, abdominal/pelvic surgery) but generally accepted for use in bariatric and vascular surgery</a:t>
            </a:r>
          </a:p>
          <a:p>
            <a:r>
              <a:rPr lang="en-US" sz="1800" dirty="0"/>
              <a:t>Most of our patient population falls into the moderate to high risk category</a:t>
            </a:r>
          </a:p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D567C9-262A-7B03-5BF7-0F2B64233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77"/>
          <a:stretch/>
        </p:blipFill>
        <p:spPr>
          <a:xfrm>
            <a:off x="4858147" y="873894"/>
            <a:ext cx="4150118" cy="3744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474D34-DF25-A816-883F-8C07A418F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636" b="15755"/>
          <a:stretch/>
        </p:blipFill>
        <p:spPr>
          <a:xfrm>
            <a:off x="292108" y="3256348"/>
            <a:ext cx="4279019" cy="15109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39F207-BCEB-246F-4C7D-52A6E0DB846C}"/>
              </a:ext>
            </a:extLst>
          </p:cNvPr>
          <p:cNvSpPr/>
          <p:nvPr/>
        </p:nvSpPr>
        <p:spPr>
          <a:xfrm>
            <a:off x="5926930" y="1773338"/>
            <a:ext cx="989530" cy="59609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A2CBF3-4176-AB57-2CDA-F88635E00CC3}"/>
              </a:ext>
            </a:extLst>
          </p:cNvPr>
          <p:cNvSpPr/>
          <p:nvPr/>
        </p:nvSpPr>
        <p:spPr>
          <a:xfrm>
            <a:off x="4911274" y="1494542"/>
            <a:ext cx="3025461" cy="116624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3BA59-7923-5931-4B1B-94AF05AE0796}"/>
              </a:ext>
            </a:extLst>
          </p:cNvPr>
          <p:cNvSpPr/>
          <p:nvPr/>
        </p:nvSpPr>
        <p:spPr>
          <a:xfrm>
            <a:off x="4895667" y="1772870"/>
            <a:ext cx="989530" cy="221175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FA82A1-E49E-C23B-E11C-F0505219A982}"/>
              </a:ext>
            </a:extLst>
          </p:cNvPr>
          <p:cNvSpPr/>
          <p:nvPr/>
        </p:nvSpPr>
        <p:spPr>
          <a:xfrm>
            <a:off x="4911274" y="4276594"/>
            <a:ext cx="989530" cy="221175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87D11-A24E-E3BD-8134-884468224FE1}"/>
              </a:ext>
            </a:extLst>
          </p:cNvPr>
          <p:cNvSpPr txBox="1"/>
          <p:nvPr/>
        </p:nvSpPr>
        <p:spPr>
          <a:xfrm>
            <a:off x="-63906" y="4781074"/>
            <a:ext cx="17622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UpToDate</a:t>
            </a:r>
          </a:p>
        </p:txBody>
      </p:sp>
    </p:spTree>
    <p:extLst>
      <p:ext uri="{BB962C8B-B14F-4D97-AF65-F5344CB8AC3E}">
        <p14:creationId xmlns:p14="http://schemas.microsoft.com/office/powerpoint/2010/main" val="2373471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D6566-EF74-D033-AB68-C4E16A77D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50" y="264694"/>
            <a:ext cx="6248099" cy="4614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59F8F1-E5B2-348C-AE4D-69FF0296730C}"/>
              </a:ext>
            </a:extLst>
          </p:cNvPr>
          <p:cNvSpPr/>
          <p:nvPr/>
        </p:nvSpPr>
        <p:spPr>
          <a:xfrm>
            <a:off x="1595998" y="2346915"/>
            <a:ext cx="5927019" cy="753731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 err="1"/>
              <a:t>Geerts</a:t>
            </a:r>
            <a:r>
              <a:rPr lang="en-US" sz="1400" dirty="0"/>
              <a:t> WH, Jay RM, Code KI, et al. A comparison of low-dose heparin with low-molecular-weight heparin as prophylaxis against venous thromboembolism after major trauma. N </a:t>
            </a:r>
            <a:r>
              <a:rPr lang="en-US" sz="1400" dirty="0" err="1"/>
              <a:t>Engl</a:t>
            </a:r>
            <a:r>
              <a:rPr lang="en-US" sz="1400" dirty="0"/>
              <a:t> J Med. 1996;335(10):701-707. doi:10.1056/NEJM199609053351003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 err="1"/>
              <a:t>Kakkar</a:t>
            </a:r>
            <a:r>
              <a:rPr lang="en-US" sz="1400" dirty="0"/>
              <a:t> et al. Prevention of fatal postoperative pulmonary embolism by low doses of heparin. An international </a:t>
            </a:r>
            <a:r>
              <a:rPr lang="en-US" sz="1400" dirty="0" err="1"/>
              <a:t>multicentre</a:t>
            </a:r>
            <a:r>
              <a:rPr lang="en-US" sz="1400" dirty="0"/>
              <a:t> trial. Lancet. 1975;2(7924):45-51.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 err="1"/>
              <a:t>Mismetti</a:t>
            </a:r>
            <a:r>
              <a:rPr lang="en-US" sz="1400" dirty="0"/>
              <a:t> P, Laporte S, </a:t>
            </a:r>
            <a:r>
              <a:rPr lang="en-US" sz="1400" dirty="0" err="1"/>
              <a:t>Darmon</a:t>
            </a:r>
            <a:r>
              <a:rPr lang="en-US" sz="1400" dirty="0"/>
              <a:t> JY, </a:t>
            </a:r>
            <a:r>
              <a:rPr lang="en-US" sz="1400" dirty="0" err="1"/>
              <a:t>Buchmüller</a:t>
            </a:r>
            <a:r>
              <a:rPr lang="en-US" sz="1400" dirty="0"/>
              <a:t> A, </a:t>
            </a:r>
            <a:r>
              <a:rPr lang="en-US" sz="1400" dirty="0" err="1"/>
              <a:t>Decousus</a:t>
            </a:r>
            <a:r>
              <a:rPr lang="en-US" sz="1400" dirty="0"/>
              <a:t> H. Meta-analysis of low molecular weight heparin in the prevention of venous thromboembolism in general surgery. Br J Surg. 2001;88(7):913-930. doi:10.1046/j.0007-1323.2001.01800.x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/>
              <a:t>Nair P, Trivedi R, Hu P, Zhang Y, Merchant AM. Low-molecular weight vs. unfractionated heparin for prevention of venous thromboembolism in general surgery: a meta-analysis. Updates Surg. 2021 Feb;73(1):75-83. </a:t>
            </a:r>
            <a:r>
              <a:rPr lang="en-US" sz="1400" dirty="0" err="1"/>
              <a:t>doi</a:t>
            </a:r>
            <a:r>
              <a:rPr lang="en-US" sz="1400" dirty="0"/>
              <a:t>: 10.1007/s13304-020-00872-w. </a:t>
            </a:r>
            <a:r>
              <a:rPr lang="en-US" sz="1400" dirty="0" err="1"/>
              <a:t>Epub</a:t>
            </a:r>
            <a:r>
              <a:rPr lang="en-US" sz="1400" dirty="0"/>
              <a:t> 2020 Sep 3. PMID: 32880870.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/>
              <a:t>UpToDate, “Prevention of venous thromboembolic disease in adult </a:t>
            </a:r>
            <a:r>
              <a:rPr lang="en-US" sz="1400" dirty="0" err="1"/>
              <a:t>nonorthopedic</a:t>
            </a:r>
            <a:r>
              <a:rPr lang="en-US" sz="1400" dirty="0"/>
              <a:t> surgical patients”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1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Hypothesis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8530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Multiple trials had shown that </a:t>
            </a:r>
            <a:r>
              <a:rPr lang="en-US" sz="2000" dirty="0" err="1"/>
              <a:t>periop</a:t>
            </a:r>
            <a:r>
              <a:rPr lang="en-US" sz="2000" dirty="0"/>
              <a:t> low dose (LD) SQH reduced DVT rates (by imaging) -&gt; clinical relevance remained unknown</a:t>
            </a:r>
          </a:p>
          <a:p>
            <a:pPr marL="342900" lvl="1" indent="0">
              <a:buNone/>
            </a:pPr>
            <a:endParaRPr lang="en-US" sz="18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3498F-9213-D50C-9019-D59E6A18B246}"/>
              </a:ext>
            </a:extLst>
          </p:cNvPr>
          <p:cNvSpPr txBox="1"/>
          <p:nvPr/>
        </p:nvSpPr>
        <p:spPr>
          <a:xfrm>
            <a:off x="457200" y="2309641"/>
            <a:ext cx="8229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Does LD SQH…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Prevent fatal postop PEs?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Increase risk of operative and postop bleeding?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9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526" y="150802"/>
            <a:ext cx="8229600" cy="468878"/>
          </a:xfrm>
        </p:spPr>
        <p:txBody>
          <a:bodyPr>
            <a:noAutofit/>
          </a:bodyPr>
          <a:lstStyle/>
          <a:p>
            <a:r>
              <a:rPr lang="en-US" sz="2500" dirty="0"/>
              <a:t>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24912"/>
            <a:ext cx="9110604" cy="4267786"/>
          </a:xfrm>
        </p:spPr>
        <p:txBody>
          <a:bodyPr>
            <a:noAutofit/>
          </a:bodyPr>
          <a:lstStyle/>
          <a:p>
            <a:r>
              <a:rPr lang="en-US" sz="1800" dirty="0"/>
              <a:t>Subjects: </a:t>
            </a:r>
            <a:r>
              <a:rPr lang="en-US" sz="1800" b="1" dirty="0"/>
              <a:t>4121 patients undergoing elective major surgery</a:t>
            </a:r>
            <a:r>
              <a:rPr lang="en-US" sz="1800" dirty="0"/>
              <a:t> </a:t>
            </a:r>
            <a:endParaRPr lang="en-US" sz="1800" b="1" dirty="0"/>
          </a:p>
          <a:p>
            <a:pPr lvl="1"/>
            <a:r>
              <a:rPr lang="en-US" sz="1700" dirty="0"/>
              <a:t>Inclusion criteria: &gt;40 </a:t>
            </a:r>
            <a:r>
              <a:rPr lang="en-US" sz="1700" dirty="0" err="1"/>
              <a:t>yrs</a:t>
            </a:r>
            <a:r>
              <a:rPr lang="en-US" sz="1700" dirty="0"/>
              <a:t>, no thyroid/L breast/LE surgery</a:t>
            </a:r>
          </a:p>
          <a:p>
            <a:pPr lvl="1"/>
            <a:r>
              <a:rPr lang="en-US" sz="1700" dirty="0"/>
              <a:t>Major surgery criteria: GA, &gt;30 min, hospitalization ≥7 days, no other AC</a:t>
            </a:r>
          </a:p>
          <a:p>
            <a:r>
              <a:rPr lang="en-US" sz="1800" dirty="0"/>
              <a:t>Prospective RCT at 28 centers worldwide</a:t>
            </a:r>
          </a:p>
          <a:p>
            <a:pPr lvl="1"/>
            <a:r>
              <a:rPr lang="en-US" sz="1700" b="1" dirty="0"/>
              <a:t>2076 controls (no </a:t>
            </a:r>
            <a:r>
              <a:rPr lang="en-US" sz="1700" b="1" dirty="0" err="1"/>
              <a:t>ppx</a:t>
            </a:r>
            <a:r>
              <a:rPr lang="en-US" sz="1700" b="1" dirty="0"/>
              <a:t>), 2045 given heparin </a:t>
            </a:r>
          </a:p>
          <a:p>
            <a:pPr lvl="2"/>
            <a:r>
              <a:rPr lang="en-US" sz="1700" dirty="0"/>
              <a:t>5000U SQ Ca heparin, 2 </a:t>
            </a:r>
            <a:r>
              <a:rPr lang="en-US" sz="1700" dirty="0" err="1"/>
              <a:t>hrs</a:t>
            </a:r>
            <a:r>
              <a:rPr lang="en-US" sz="1700" dirty="0"/>
              <a:t> preop and </a:t>
            </a:r>
            <a:r>
              <a:rPr lang="en-US" sz="1700" u="sng" dirty="0"/>
              <a:t>q8h for 7 d</a:t>
            </a:r>
            <a:r>
              <a:rPr lang="en-US" sz="1700" dirty="0"/>
              <a:t> (or until ambulating)</a:t>
            </a:r>
          </a:p>
          <a:p>
            <a:pPr lvl="3"/>
            <a:r>
              <a:rPr lang="en-US" sz="1700" dirty="0"/>
              <a:t>?with SCDs?</a:t>
            </a:r>
          </a:p>
          <a:p>
            <a:pPr lvl="2"/>
            <a:r>
              <a:rPr lang="en-US" sz="1700" dirty="0"/>
              <a:t>Matched for age, sex, weight, blood type, risk factors*, surgery type*</a:t>
            </a:r>
          </a:p>
          <a:p>
            <a:pPr lvl="1"/>
            <a:r>
              <a:rPr lang="en-US" sz="1700" dirty="0"/>
              <a:t>Followed until dc or in-hospital death</a:t>
            </a:r>
          </a:p>
          <a:p>
            <a:r>
              <a:rPr lang="en-US" sz="1800" dirty="0"/>
              <a:t>End points</a:t>
            </a:r>
          </a:p>
          <a:p>
            <a:pPr lvl="1"/>
            <a:r>
              <a:rPr lang="en-US" sz="1700" b="1" dirty="0"/>
              <a:t>PE rate </a:t>
            </a:r>
            <a:r>
              <a:rPr lang="en-US" sz="1700" dirty="0"/>
              <a:t>(by autopsy)</a:t>
            </a:r>
          </a:p>
          <a:p>
            <a:pPr lvl="1"/>
            <a:r>
              <a:rPr lang="en-US" sz="1700" b="1" dirty="0"/>
              <a:t>DVT rate</a:t>
            </a:r>
            <a:r>
              <a:rPr lang="en-US" sz="1700" dirty="0"/>
              <a:t> (clinical, phlebography, </a:t>
            </a:r>
            <a:r>
              <a:rPr lang="en-US" sz="1700" baseline="30000" dirty="0"/>
              <a:t>125</a:t>
            </a:r>
            <a:r>
              <a:rPr lang="en-US" sz="1700" dirty="0"/>
              <a:t>I-fibrinogen test, autopsy)</a:t>
            </a:r>
          </a:p>
          <a:p>
            <a:pPr lvl="2"/>
            <a:r>
              <a:rPr lang="en-US" sz="1700" baseline="30000" dirty="0"/>
              <a:t>125</a:t>
            </a:r>
            <a:r>
              <a:rPr lang="en-US" sz="1700" dirty="0"/>
              <a:t>I-fibrinogen test: ≥20% count difference from other leg for ≥ 24 </a:t>
            </a:r>
            <a:r>
              <a:rPr lang="en-US" sz="1700" dirty="0" err="1"/>
              <a:t>hrs</a:t>
            </a:r>
            <a:endParaRPr lang="en-US" sz="1700" dirty="0"/>
          </a:p>
          <a:p>
            <a:pPr lvl="1"/>
            <a:r>
              <a:rPr lang="en-US" sz="1700" b="1" dirty="0" err="1"/>
              <a:t>Periop</a:t>
            </a:r>
            <a:r>
              <a:rPr lang="en-US" sz="1700" b="1" dirty="0"/>
              <a:t> blood loss</a:t>
            </a:r>
            <a:r>
              <a:rPr lang="en-US" sz="1700" dirty="0"/>
              <a:t>: EBL, transfusion requirement, preop/POD7 Hgb, hematomas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5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6822"/>
            <a:ext cx="8229600" cy="468878"/>
          </a:xfrm>
        </p:spPr>
        <p:txBody>
          <a:bodyPr>
            <a:noAutofit/>
          </a:bodyPr>
          <a:lstStyle/>
          <a:p>
            <a:r>
              <a:rPr lang="en-US" sz="2500" dirty="0"/>
              <a:t>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D891C-8446-0CEC-45DF-142DCF209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054" y="1103605"/>
            <a:ext cx="4176881" cy="35634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7F1CE9-FB07-E92B-E80A-32BF248C2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15" y="902007"/>
            <a:ext cx="3725472" cy="39666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0BF92C-1A66-C132-B9E5-F80271192F57}"/>
              </a:ext>
            </a:extLst>
          </p:cNvPr>
          <p:cNvSpPr/>
          <p:nvPr/>
        </p:nvSpPr>
        <p:spPr>
          <a:xfrm>
            <a:off x="656437" y="2792932"/>
            <a:ext cx="3548169" cy="154375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8ACC0D-7200-5ED9-7AF8-D39991BEAD6D}"/>
              </a:ext>
            </a:extLst>
          </p:cNvPr>
          <p:cNvSpPr/>
          <p:nvPr/>
        </p:nvSpPr>
        <p:spPr>
          <a:xfrm>
            <a:off x="4695037" y="2128903"/>
            <a:ext cx="3991763" cy="263233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33144-3382-B48A-15A7-3756599CFEB4}"/>
              </a:ext>
            </a:extLst>
          </p:cNvPr>
          <p:cNvSpPr/>
          <p:nvPr/>
        </p:nvSpPr>
        <p:spPr>
          <a:xfrm>
            <a:off x="4695036" y="2500466"/>
            <a:ext cx="3991763" cy="16109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2D01C6-BF33-6190-BC64-475B3A78179C}"/>
              </a:ext>
            </a:extLst>
          </p:cNvPr>
          <p:cNvSpPr/>
          <p:nvPr/>
        </p:nvSpPr>
        <p:spPr>
          <a:xfrm>
            <a:off x="4695036" y="2906565"/>
            <a:ext cx="3991763" cy="637433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9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5FCFF-6A14-7134-04E0-98071010D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49" y="1710428"/>
            <a:ext cx="7387301" cy="151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798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Results: Fatal Perioperative 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78603"/>
            <a:ext cx="4114800" cy="3637824"/>
          </a:xfrm>
        </p:spPr>
        <p:txBody>
          <a:bodyPr>
            <a:normAutofit/>
          </a:bodyPr>
          <a:lstStyle/>
          <a:p>
            <a:r>
              <a:rPr lang="en-US" sz="1800" dirty="0"/>
              <a:t>4.4% all-cause mortality rate </a:t>
            </a:r>
          </a:p>
          <a:p>
            <a:pPr lvl="1"/>
            <a:r>
              <a:rPr lang="en-US" sz="1600" dirty="0"/>
              <a:t>Control 4.8% (n=100) , SQH 3.9% (n=53)</a:t>
            </a:r>
          </a:p>
          <a:p>
            <a:r>
              <a:rPr lang="en-US" sz="1800" dirty="0"/>
              <a:t>Fatal massive PES: </a:t>
            </a:r>
            <a:r>
              <a:rPr lang="en-US" sz="1800" b="1" dirty="0"/>
              <a:t>16 in control group (0.7%), 2 in SQH group (0.1%)</a:t>
            </a:r>
          </a:p>
          <a:p>
            <a:pPr lvl="1"/>
            <a:r>
              <a:rPr lang="en-US" sz="1600" dirty="0"/>
              <a:t>However, PEs diagnosed via autopsy: 72% of controls and 66% SQH group who died had autopsies</a:t>
            </a:r>
            <a:endParaRPr lang="en-US" sz="1650" b="1" dirty="0"/>
          </a:p>
          <a:p>
            <a:pPr lvl="1"/>
            <a:r>
              <a:rPr lang="en-US" sz="1600" dirty="0"/>
              <a:t>Mean onset of PE: 14d (control) vs 2d (SQH)</a:t>
            </a:r>
          </a:p>
          <a:p>
            <a:pPr lvl="2"/>
            <a:r>
              <a:rPr lang="en-US" sz="1600" dirty="0"/>
              <a:t>Preexisting DVTs/PEs?</a:t>
            </a:r>
          </a:p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CDEBE-F499-6410-33F0-500B9A23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840" y="1510976"/>
            <a:ext cx="4873651" cy="25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2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Results: DVTs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276" y="1200151"/>
            <a:ext cx="4093077" cy="3394472"/>
          </a:xfrm>
        </p:spPr>
        <p:txBody>
          <a:bodyPr>
            <a:normAutofit/>
          </a:bodyPr>
          <a:lstStyle/>
          <a:p>
            <a:r>
              <a:rPr lang="en-US" sz="1800" dirty="0"/>
              <a:t>Rate of DVTs (dx by </a:t>
            </a:r>
            <a:r>
              <a:rPr lang="en-US" sz="1800" baseline="30000" dirty="0"/>
              <a:t>125</a:t>
            </a:r>
            <a:r>
              <a:rPr lang="en-US" sz="1800" dirty="0"/>
              <a:t>I-fibrinogen)</a:t>
            </a:r>
          </a:p>
          <a:p>
            <a:pPr lvl="1"/>
            <a:r>
              <a:rPr lang="en-US" sz="1800" dirty="0"/>
              <a:t>24.6% in controls, 7.7% in SQH group (p&lt;0.005) </a:t>
            </a:r>
          </a:p>
          <a:p>
            <a:r>
              <a:rPr lang="en-US" sz="1950" dirty="0"/>
              <a:t>Similar differences in DVT rate when diagnosed clinically or on autopsy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51551C-1A87-AF06-6424-6D5FD8D3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62" y="1064975"/>
            <a:ext cx="4268174" cy="31662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B7C119-438D-527D-98EA-DF1BF343A7E8}"/>
              </a:ext>
            </a:extLst>
          </p:cNvPr>
          <p:cNvSpPr/>
          <p:nvPr/>
        </p:nvSpPr>
        <p:spPr>
          <a:xfrm>
            <a:off x="4659062" y="3793787"/>
            <a:ext cx="4093077" cy="136188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4858269-3A0F-30F5-B16B-59C2927B5D24}"/>
              </a:ext>
            </a:extLst>
          </p:cNvPr>
          <p:cNvSpPr txBox="1">
            <a:spLocks/>
          </p:cNvSpPr>
          <p:nvPr/>
        </p:nvSpPr>
        <p:spPr>
          <a:xfrm>
            <a:off x="5008123" y="4358739"/>
            <a:ext cx="3570051" cy="817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0604" indent="-260604" algn="l" defTabSz="342900" rtl="0" eaLnBrk="1" latinLnBrk="0" hangingPunct="1">
              <a:lnSpc>
                <a:spcPts val="1725"/>
              </a:lnSpc>
              <a:spcBef>
                <a:spcPct val="20000"/>
              </a:spcBef>
              <a:buSzPct val="70000"/>
              <a:buFont typeface="Lucida Grande"/>
              <a:buChar char="▶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75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dirty="0"/>
              <a:t>(Wind, water, wound, walking…)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62A17-BDDF-285A-57CA-839CFC95DAA7}"/>
              </a:ext>
            </a:extLst>
          </p:cNvPr>
          <p:cNvSpPr/>
          <p:nvPr/>
        </p:nvSpPr>
        <p:spPr>
          <a:xfrm>
            <a:off x="4593723" y="1990927"/>
            <a:ext cx="4093077" cy="136188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EE6AFC-32F1-10DF-CDE4-29B1493CC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789" y="2598943"/>
            <a:ext cx="2143795" cy="23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Results: </a:t>
            </a:r>
            <a:r>
              <a:rPr lang="en-US" sz="2500" dirty="0" err="1"/>
              <a:t>Intraop</a:t>
            </a:r>
            <a:r>
              <a:rPr lang="en-US" sz="2500" dirty="0"/>
              <a:t> and Postop Bleeding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3.4% (n=70/2045) in SQH group discontinued </a:t>
            </a:r>
            <a:r>
              <a:rPr lang="en-US" sz="1800" dirty="0" err="1"/>
              <a:t>ppx</a:t>
            </a:r>
            <a:r>
              <a:rPr lang="en-US" sz="1800" dirty="0"/>
              <a:t>, 75% (n=53) due to bleeding complications</a:t>
            </a:r>
          </a:p>
          <a:p>
            <a:r>
              <a:rPr lang="en-US" sz="1800" dirty="0"/>
              <a:t>Excessive </a:t>
            </a:r>
            <a:r>
              <a:rPr lang="en-US" sz="1800" dirty="0" err="1"/>
              <a:t>intraop</a:t>
            </a:r>
            <a:r>
              <a:rPr lang="en-US" sz="1800" dirty="0"/>
              <a:t> bleeding: 6% in controls, 9% in SQH group</a:t>
            </a:r>
          </a:p>
          <a:p>
            <a:r>
              <a:rPr lang="en-US" sz="1800" dirty="0"/>
              <a:t>Wound hematoma rate: 5.5% in controls, 7.7% in SQH group</a:t>
            </a:r>
          </a:p>
          <a:p>
            <a:r>
              <a:rPr lang="en-US" sz="1800" dirty="0"/>
              <a:t>No difference in transfusion requirement or postop Hgb change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71362"/>
      </p:ext>
    </p:extLst>
  </p:cSld>
  <p:clrMapOvr>
    <a:masterClrMapping/>
  </p:clrMapOvr>
</p:sld>
</file>

<file path=ppt/theme/theme1.xml><?xml version="1.0" encoding="utf-8"?>
<a:theme xmlns:a="http://schemas.openxmlformats.org/drawingml/2006/main" name="MountSinai">
  <a:themeElements>
    <a:clrScheme name="Moun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MountSinai</Template>
  <TotalTime>1085</TotalTime>
  <Words>1182</Words>
  <Application>Microsoft Macintosh PowerPoint</Application>
  <PresentationFormat>On-screen Show (16:9)</PresentationFormat>
  <Paragraphs>132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Grande</vt:lpstr>
      <vt:lpstr>Times New Roman</vt:lpstr>
      <vt:lpstr>MountSinai</vt:lpstr>
      <vt:lpstr>Journal Club: DVT/PE Prophylaxis in Surgical and Trauma Patients</vt:lpstr>
      <vt:lpstr>PowerPoint Presentation</vt:lpstr>
      <vt:lpstr>Hypothesis</vt:lpstr>
      <vt:lpstr>Methods</vt:lpstr>
      <vt:lpstr>Methods</vt:lpstr>
      <vt:lpstr>Methods</vt:lpstr>
      <vt:lpstr>Results: Fatal Perioperative PEs</vt:lpstr>
      <vt:lpstr>Results: DVTs</vt:lpstr>
      <vt:lpstr>Results: Intraop and Postop Bleeding</vt:lpstr>
      <vt:lpstr>Strengths/Weaknesses of This Study</vt:lpstr>
      <vt:lpstr>More modern metanalysis data</vt:lpstr>
      <vt:lpstr>PowerPoint Presentation</vt:lpstr>
      <vt:lpstr>VTE and PE in Trauma Patients</vt:lpstr>
      <vt:lpstr>Methods</vt:lpstr>
      <vt:lpstr>PowerPoint Presentation</vt:lpstr>
      <vt:lpstr>Ascending venography</vt:lpstr>
      <vt:lpstr>Results</vt:lpstr>
      <vt:lpstr>Take home points</vt:lpstr>
      <vt:lpstr>PowerPoint Presentation</vt:lpstr>
      <vt:lpstr>Modified Caprini Score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1 Presentation title </dc:title>
  <dc:creator>Scott Santoro</dc:creator>
  <cp:lastModifiedBy>C K</cp:lastModifiedBy>
  <cp:revision>35</cp:revision>
  <dcterms:created xsi:type="dcterms:W3CDTF">2018-04-09T14:53:48Z</dcterms:created>
  <dcterms:modified xsi:type="dcterms:W3CDTF">2023-05-05T01:06:45Z</dcterms:modified>
</cp:coreProperties>
</file>